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bel" panose="020B0604020202020204" charset="0"/>
      <p:regular r:id="rId13"/>
    </p:embeddedFont>
    <p:embeddedFont>
      <p:font typeface="Montserrat" panose="020B0604020202020204" charset="0"/>
      <p:regular r:id="rId14"/>
      <p:bold r:id="rId15"/>
      <p:italic r:id="rId16"/>
      <p:boldItalic r:id="rId17"/>
    </p:embeddedFont>
    <p:embeddedFont>
      <p:font typeface="Rubik Light" panose="020B0604020202020204" charset="-79"/>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92c8717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92c8717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7028803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702880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b0aa8567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b0aa856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b2cf2bb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cb2cf2b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cb2cf2bb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cb2cf2bb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98d72262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d7028803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d702880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7028803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702880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a5542f1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998d72262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Light"/>
              <a:buNone/>
              <a:defRPr sz="8500" b="0">
                <a:solidFill>
                  <a:schemeClr val="accent5"/>
                </a:solidFill>
              </a:defRPr>
            </a:lvl1pPr>
            <a:lvl2pPr lvl="1"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grpSp>
        <p:nvGrpSpPr>
          <p:cNvPr id="115" name="Google Shape;115;p11"/>
          <p:cNvGrpSpPr/>
          <p:nvPr/>
        </p:nvGrpSpPr>
        <p:grpSpPr>
          <a:xfrm>
            <a:off x="-585686" y="-1099379"/>
            <a:ext cx="10929760" cy="7352891"/>
            <a:chOff x="-585686" y="-1099379"/>
            <a:chExt cx="10929760" cy="7352891"/>
          </a:xfrm>
        </p:grpSpPr>
        <p:sp>
          <p:nvSpPr>
            <p:cNvPr id="116" name="Google Shape;116;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257"/>
        <p:cNvGrpSpPr/>
        <p:nvPr/>
      </p:nvGrpSpPr>
      <p:grpSpPr>
        <a:xfrm>
          <a:off x="0" y="0"/>
          <a:ext cx="0" cy="0"/>
          <a:chOff x="0" y="0"/>
          <a:chExt cx="0" cy="0"/>
        </a:xfrm>
      </p:grpSpPr>
      <p:grpSp>
        <p:nvGrpSpPr>
          <p:cNvPr id="258" name="Google Shape;258;p23"/>
          <p:cNvGrpSpPr/>
          <p:nvPr/>
        </p:nvGrpSpPr>
        <p:grpSpPr>
          <a:xfrm>
            <a:off x="-3100002" y="-1641977"/>
            <a:ext cx="15032909" cy="8840158"/>
            <a:chOff x="-3100002" y="-1641977"/>
            <a:chExt cx="15032909" cy="8840158"/>
          </a:xfrm>
        </p:grpSpPr>
        <p:sp>
          <p:nvSpPr>
            <p:cNvPr id="259" name="Google Shape;259;p23"/>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3"/>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9" name="Google Shape;269;p24"/>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0" name="Google Shape;270;p24"/>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1" name="Google Shape;271;p24"/>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4"/>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4"/>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4"/>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4"/>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4"/>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4"/>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24"/>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9" name="Google Shape;279;p24"/>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1920775" y="3109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 Jerald Edric D.     S12</a:t>
            </a:r>
            <a:endParaRPr/>
          </a:p>
        </p:txBody>
      </p:sp>
      <p:sp>
        <p:nvSpPr>
          <p:cNvPr id="325" name="Google Shape;325;p27"/>
          <p:cNvSpPr txBox="1">
            <a:spLocks noGrp="1"/>
          </p:cNvSpPr>
          <p:nvPr>
            <p:ph type="subTitle" idx="4294967295"/>
          </p:nvPr>
        </p:nvSpPr>
        <p:spPr>
          <a:xfrm>
            <a:off x="3392125" y="4404975"/>
            <a:ext cx="2207400" cy="5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Video Presentation</a:t>
            </a:r>
            <a:endParaRPr>
              <a:solidFill>
                <a:schemeClr val="accent3"/>
              </a:solidFill>
            </a:endParaRPr>
          </a:p>
        </p:txBody>
      </p:sp>
      <p:pic>
        <p:nvPicPr>
          <p:cNvPr id="4" name="Screen Recording 3">
            <a:hlinkClick r:id="" action="ppaction://media"/>
            <a:extLst>
              <a:ext uri="{FF2B5EF4-FFF2-40B4-BE49-F238E27FC236}">
                <a16:creationId xmlns:a16="http://schemas.microsoft.com/office/drawing/2014/main" id="{599EC322-2C94-4E34-BFBD-D2A1A39FAB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723" y="744059"/>
            <a:ext cx="7546554" cy="4242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36"/>
          <p:cNvPicPr preferRelativeResize="0"/>
          <p:nvPr/>
        </p:nvPicPr>
        <p:blipFill>
          <a:blip r:embed="rId3">
            <a:alphaModFix/>
          </a:blip>
          <a:stretch>
            <a:fillRect/>
          </a:stretch>
        </p:blipFill>
        <p:spPr>
          <a:xfrm>
            <a:off x="693075" y="1057275"/>
            <a:ext cx="4105275" cy="3028950"/>
          </a:xfrm>
          <a:prstGeom prst="rect">
            <a:avLst/>
          </a:prstGeom>
          <a:noFill/>
          <a:ln>
            <a:noFill/>
          </a:ln>
        </p:spPr>
      </p:pic>
      <p:sp>
        <p:nvSpPr>
          <p:cNvPr id="396" name="Google Shape;396;p36"/>
          <p:cNvSpPr txBox="1">
            <a:spLocks noGrp="1"/>
          </p:cNvSpPr>
          <p:nvPr>
            <p:ph type="subTitle" idx="4294967295"/>
          </p:nvPr>
        </p:nvSpPr>
        <p:spPr>
          <a:xfrm>
            <a:off x="160600" y="4081400"/>
            <a:ext cx="18003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Qdead state</a:t>
            </a:r>
            <a:endParaRPr/>
          </a:p>
        </p:txBody>
      </p:sp>
      <p:sp>
        <p:nvSpPr>
          <p:cNvPr id="397" name="Google Shape;397;p36"/>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 unrecognizable tokens</a:t>
            </a:r>
            <a:endParaRPr/>
          </a:p>
        </p:txBody>
      </p:sp>
      <p:cxnSp>
        <p:nvCxnSpPr>
          <p:cNvPr id="398" name="Google Shape;398;p36"/>
          <p:cNvCxnSpPr>
            <a:stCxn id="395" idx="2"/>
            <a:endCxn id="396" idx="3"/>
          </p:cNvCxnSpPr>
          <p:nvPr/>
        </p:nvCxnSpPr>
        <p:spPr>
          <a:xfrm flipH="1">
            <a:off x="1960913" y="4086225"/>
            <a:ext cx="784800" cy="183000"/>
          </a:xfrm>
          <a:prstGeom prst="straightConnector1">
            <a:avLst/>
          </a:prstGeom>
          <a:noFill/>
          <a:ln w="9525" cap="flat" cmpd="sng">
            <a:solidFill>
              <a:schemeClr val="lt2"/>
            </a:solidFill>
            <a:prstDash val="solid"/>
            <a:round/>
            <a:headEnd type="none" w="med" len="med"/>
            <a:tailEnd type="triangle" w="med" len="med"/>
          </a:ln>
        </p:spPr>
      </p:cxnSp>
      <p:pic>
        <p:nvPicPr>
          <p:cNvPr id="399" name="Google Shape;399;p36"/>
          <p:cNvPicPr preferRelativeResize="0"/>
          <p:nvPr/>
        </p:nvPicPr>
        <p:blipFill>
          <a:blip r:embed="rId4">
            <a:alphaModFix/>
          </a:blip>
          <a:stretch>
            <a:fillRect/>
          </a:stretch>
        </p:blipFill>
        <p:spPr>
          <a:xfrm>
            <a:off x="4077725" y="2098576"/>
            <a:ext cx="4431575" cy="2657675"/>
          </a:xfrm>
          <a:prstGeom prst="rect">
            <a:avLst/>
          </a:prstGeom>
          <a:noFill/>
          <a:ln>
            <a:noFill/>
          </a:ln>
        </p:spPr>
      </p:pic>
      <p:sp>
        <p:nvSpPr>
          <p:cNvPr id="400" name="Google Shape;400;p36"/>
          <p:cNvSpPr txBox="1">
            <a:spLocks noGrp="1"/>
          </p:cNvSpPr>
          <p:nvPr>
            <p:ph type="subTitle" idx="4294967295"/>
          </p:nvPr>
        </p:nvSpPr>
        <p:spPr>
          <a:xfrm>
            <a:off x="5242600" y="1117775"/>
            <a:ext cx="32817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Possible transitions are defined. A null transition indicates the process getting “stuck”.</a:t>
            </a:r>
            <a:endParaRPr/>
          </a:p>
        </p:txBody>
      </p:sp>
      <p:cxnSp>
        <p:nvCxnSpPr>
          <p:cNvPr id="401" name="Google Shape;401;p36"/>
          <p:cNvCxnSpPr/>
          <p:nvPr/>
        </p:nvCxnSpPr>
        <p:spPr>
          <a:xfrm flipH="1">
            <a:off x="7298825" y="1888200"/>
            <a:ext cx="178800" cy="37860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subTitle" idx="1"/>
          </p:nvPr>
        </p:nvSpPr>
        <p:spPr>
          <a:xfrm>
            <a:off x="625650" y="1380003"/>
            <a:ext cx="7689900" cy="2174700"/>
          </a:xfrm>
          <a:prstGeom prst="rect">
            <a:avLst/>
          </a:prstGeom>
        </p:spPr>
        <p:txBody>
          <a:bodyPr spcFirstLastPara="1" wrap="square" lIns="91425" tIns="91425" rIns="91425" bIns="91425" anchor="t" anchorCtr="0">
            <a:noAutofit/>
          </a:bodyPr>
          <a:lstStyle/>
          <a:p>
            <a:pPr marL="457200" marR="50800" lvl="0" indent="-311150" algn="l" rtl="0">
              <a:lnSpc>
                <a:spcPct val="100000"/>
              </a:lnSpc>
              <a:spcBef>
                <a:spcPts val="0"/>
              </a:spcBef>
              <a:spcAft>
                <a:spcPts val="0"/>
              </a:spcAft>
              <a:buClr>
                <a:schemeClr val="accent5"/>
              </a:buClr>
              <a:buSzPts val="1300"/>
              <a:buFont typeface="Montserrat"/>
              <a:buChar char="●"/>
            </a:pPr>
            <a:r>
              <a:rPr lang="en" sz="1300"/>
              <a:t>The entire input text is saved as a StringBuilder, and later split according to the listed delimiters. Each string segment (named as word in the code) is then converted into their own tokens.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class Token has two attributes: TokenType and lexeme. The TokenType pertains to the token label (i.e. GPR, FPR, KEYWORD, ERROR) and the lexeme is simply the word itself.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function identifyToken allows the class to label the word to its correct TokenType. It is in this function that the DFA is implemented.</a:t>
            </a:r>
            <a:endParaRPr sz="1300"/>
          </a:p>
          <a:p>
            <a:pPr marL="914400" marR="50800" lvl="1" indent="-311150" algn="l" rtl="0">
              <a:lnSpc>
                <a:spcPct val="100000"/>
              </a:lnSpc>
              <a:spcBef>
                <a:spcPts val="0"/>
              </a:spcBef>
              <a:spcAft>
                <a:spcPts val="0"/>
              </a:spcAft>
              <a:buClr>
                <a:srgbClr val="D9D9D9"/>
              </a:buClr>
              <a:buSzPts val="1300"/>
              <a:buChar char="○"/>
            </a:pPr>
            <a:r>
              <a:rPr lang="en" sz="1300"/>
              <a:t>Input: String lexeme (original word)</a:t>
            </a:r>
            <a:endParaRPr sz="1300"/>
          </a:p>
          <a:p>
            <a:pPr marL="1371600" marR="50800" lvl="2" indent="-311150" algn="l" rtl="0">
              <a:lnSpc>
                <a:spcPct val="100000"/>
              </a:lnSpc>
              <a:spcBef>
                <a:spcPts val="0"/>
              </a:spcBef>
              <a:spcAft>
                <a:spcPts val="0"/>
              </a:spcAft>
              <a:buSzPts val="1300"/>
              <a:buChar char="■"/>
            </a:pPr>
            <a:r>
              <a:rPr lang="en" sz="1300"/>
              <a:t>If the string is empty, this will be ignored and not made into a Token</a:t>
            </a:r>
            <a:endParaRPr sz="1300"/>
          </a:p>
          <a:p>
            <a:pPr marL="914400" marR="50800" lvl="1" indent="-311150" algn="l" rtl="0">
              <a:lnSpc>
                <a:spcPct val="100000"/>
              </a:lnSpc>
              <a:spcBef>
                <a:spcPts val="0"/>
              </a:spcBef>
              <a:spcAft>
                <a:spcPts val="0"/>
              </a:spcAft>
              <a:buClr>
                <a:srgbClr val="D9D9D9"/>
              </a:buClr>
              <a:buSzPts val="1300"/>
              <a:buChar char="○"/>
            </a:pPr>
            <a:r>
              <a:rPr lang="en" sz="1300"/>
              <a:t>Process: check the input per character, match each entry to the DFA and return the state it last stayed on</a:t>
            </a:r>
            <a:endParaRPr sz="1300"/>
          </a:p>
          <a:p>
            <a:pPr marL="914400" marR="50800" lvl="1" indent="-311150" algn="l" rtl="0">
              <a:lnSpc>
                <a:spcPct val="100000"/>
              </a:lnSpc>
              <a:spcBef>
                <a:spcPts val="0"/>
              </a:spcBef>
              <a:spcAft>
                <a:spcPts val="0"/>
              </a:spcAft>
              <a:buClr>
                <a:srgbClr val="D9D9D9"/>
              </a:buClr>
              <a:buSzPts val="1300"/>
              <a:buChar char="○"/>
            </a:pPr>
            <a:r>
              <a:rPr lang="en" sz="1300"/>
              <a:t>Output: TokenType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After creating the Token, it is then stored to the tokenList, which makes it easier to access. The file is written during the tokenization process.     </a:t>
            </a:r>
            <a:endParaRPr sz="1300"/>
          </a:p>
        </p:txBody>
      </p:sp>
      <p:sp>
        <p:nvSpPr>
          <p:cNvPr id="331" name="Google Shape;331;p2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the text input</a:t>
            </a:r>
            <a:endParaRPr/>
          </a:p>
        </p:txBody>
      </p:sp>
      <p:sp>
        <p:nvSpPr>
          <p:cNvPr id="332" name="Google Shape;332;p28"/>
          <p:cNvSpPr txBox="1">
            <a:spLocks noGrp="1"/>
          </p:cNvSpPr>
          <p:nvPr>
            <p:ph type="subTitle" idx="4294967295"/>
          </p:nvPr>
        </p:nvSpPr>
        <p:spPr>
          <a:xfrm>
            <a:off x="713225" y="1056075"/>
            <a:ext cx="3104100"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Abel"/>
                <a:ea typeface="Abel"/>
                <a:cs typeface="Abel"/>
                <a:sym typeface="Abel"/>
              </a:rPr>
              <a:t>How do you create tokens?</a:t>
            </a:r>
            <a:endParaRPr sz="1800">
              <a:solidFill>
                <a:schemeClr val="accent5"/>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pic>
        <p:nvPicPr>
          <p:cNvPr id="338" name="Google Shape;338;p29"/>
          <p:cNvPicPr preferRelativeResize="0"/>
          <p:nvPr/>
        </p:nvPicPr>
        <p:blipFill rotWithShape="1">
          <a:blip r:embed="rId3">
            <a:alphaModFix/>
          </a:blip>
          <a:srcRect b="48138"/>
          <a:stretch/>
        </p:blipFill>
        <p:spPr>
          <a:xfrm>
            <a:off x="1581949" y="1265250"/>
            <a:ext cx="5980175" cy="347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subTitle" idx="2"/>
          </p:nvPr>
        </p:nvSpPr>
        <p:spPr>
          <a:xfrm>
            <a:off x="165725" y="3280363"/>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Match final states of DFA</a:t>
            </a:r>
            <a:endParaRPr/>
          </a:p>
        </p:txBody>
      </p:sp>
      <p:pic>
        <p:nvPicPr>
          <p:cNvPr id="344" name="Google Shape;344;p30"/>
          <p:cNvPicPr preferRelativeResize="0"/>
          <p:nvPr/>
        </p:nvPicPr>
        <p:blipFill>
          <a:blip r:embed="rId3">
            <a:alphaModFix/>
          </a:blip>
          <a:stretch>
            <a:fillRect/>
          </a:stretch>
        </p:blipFill>
        <p:spPr>
          <a:xfrm>
            <a:off x="1400513" y="1107650"/>
            <a:ext cx="6343025" cy="3654232"/>
          </a:xfrm>
          <a:prstGeom prst="rect">
            <a:avLst/>
          </a:prstGeom>
          <a:noFill/>
          <a:ln>
            <a:noFill/>
          </a:ln>
        </p:spPr>
      </p:pic>
      <p:sp>
        <p:nvSpPr>
          <p:cNvPr id="345" name="Google Shape;345;p30"/>
          <p:cNvSpPr txBox="1">
            <a:spLocks noGrp="1"/>
          </p:cNvSpPr>
          <p:nvPr>
            <p:ph type="subTitle" idx="2"/>
          </p:nvPr>
        </p:nvSpPr>
        <p:spPr>
          <a:xfrm>
            <a:off x="742125" y="2715888"/>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400"/>
              <a:t>{</a:t>
            </a:r>
            <a:endParaRPr sz="11400"/>
          </a:p>
        </p:txBody>
      </p:sp>
      <p:sp>
        <p:nvSpPr>
          <p:cNvPr id="346" name="Google Shape;346;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body" idx="1"/>
          </p:nvPr>
        </p:nvSpPr>
        <p:spPr>
          <a:xfrm>
            <a:off x="4167575" y="1132500"/>
            <a:ext cx="3904800" cy="15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maximal munch algorithm was applied by using the pseudocode provided. Modifications were done to suite the code structure, such as making the function return the current state instead of success/fail results.  </a:t>
            </a:r>
            <a:endParaRPr/>
          </a:p>
        </p:txBody>
      </p:sp>
      <p:sp>
        <p:nvSpPr>
          <p:cNvPr id="352" name="Google Shape;352;p31"/>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of maximal munch algorithm</a:t>
            </a:r>
            <a:endParaRPr/>
          </a:p>
        </p:txBody>
      </p:sp>
      <p:pic>
        <p:nvPicPr>
          <p:cNvPr id="353" name="Google Shape;353;p31"/>
          <p:cNvPicPr preferRelativeResize="0"/>
          <p:nvPr/>
        </p:nvPicPr>
        <p:blipFill>
          <a:blip r:embed="rId3">
            <a:alphaModFix/>
          </a:blip>
          <a:stretch>
            <a:fillRect/>
          </a:stretch>
        </p:blipFill>
        <p:spPr>
          <a:xfrm>
            <a:off x="1267600" y="1081225"/>
            <a:ext cx="2626284" cy="3867799"/>
          </a:xfrm>
          <a:prstGeom prst="rect">
            <a:avLst/>
          </a:prstGeom>
          <a:noFill/>
          <a:ln>
            <a:noFill/>
          </a:ln>
        </p:spPr>
      </p:pic>
      <p:sp>
        <p:nvSpPr>
          <p:cNvPr id="354" name="Google Shape;354;p31"/>
          <p:cNvSpPr txBox="1">
            <a:spLocks noGrp="1"/>
          </p:cNvSpPr>
          <p:nvPr>
            <p:ph type="body" idx="1"/>
          </p:nvPr>
        </p:nvSpPr>
        <p:spPr>
          <a:xfrm>
            <a:off x="4167575" y="2504100"/>
            <a:ext cx="3904800" cy="22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especially useful for the case of the ‘$’ input, as it can be either a GPR or an FPR depending on the preceding characters. It takes the longest possible input before a delimiter in determining the TokenType. Other cases that utilize this algorithm are in DADDU vs DADDIU, DMULT vs DMULTU, R3, R30 and R300 (invalid) and so 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pic>
        <p:nvPicPr>
          <p:cNvPr id="360" name="Google Shape;360;p32"/>
          <p:cNvPicPr preferRelativeResize="0"/>
          <p:nvPr/>
        </p:nvPicPr>
        <p:blipFill>
          <a:blip r:embed="rId3">
            <a:alphaModFix/>
          </a:blip>
          <a:stretch>
            <a:fillRect/>
          </a:stretch>
        </p:blipFill>
        <p:spPr>
          <a:xfrm>
            <a:off x="1818400" y="1239000"/>
            <a:ext cx="5638800" cy="335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3"/>
          <p:cNvPicPr preferRelativeResize="0"/>
          <p:nvPr/>
        </p:nvPicPr>
        <p:blipFill>
          <a:blip r:embed="rId3">
            <a:alphaModFix/>
          </a:blip>
          <a:stretch>
            <a:fillRect/>
          </a:stretch>
        </p:blipFill>
        <p:spPr>
          <a:xfrm>
            <a:off x="1852003" y="1164488"/>
            <a:ext cx="5440000" cy="3618625"/>
          </a:xfrm>
          <a:prstGeom prst="rect">
            <a:avLst/>
          </a:prstGeom>
          <a:noFill/>
          <a:ln>
            <a:noFill/>
          </a:ln>
        </p:spPr>
      </p:pic>
      <p:sp>
        <p:nvSpPr>
          <p:cNvPr id="366" name="Google Shape;366;p33"/>
          <p:cNvSpPr txBox="1">
            <a:spLocks noGrp="1"/>
          </p:cNvSpPr>
          <p:nvPr>
            <p:ph type="subTitle" idx="4294967295"/>
          </p:nvPr>
        </p:nvSpPr>
        <p:spPr>
          <a:xfrm>
            <a:off x="465400" y="2481200"/>
            <a:ext cx="18003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state.toString() is returned instead of accept/reject</a:t>
            </a:r>
            <a:endParaRPr/>
          </a:p>
        </p:txBody>
      </p:sp>
      <p:cxnSp>
        <p:nvCxnSpPr>
          <p:cNvPr id="367" name="Google Shape;367;p33"/>
          <p:cNvCxnSpPr/>
          <p:nvPr/>
        </p:nvCxnSpPr>
        <p:spPr>
          <a:xfrm flipH="1">
            <a:off x="2491925" y="1772500"/>
            <a:ext cx="694200" cy="652200"/>
          </a:xfrm>
          <a:prstGeom prst="straightConnector1">
            <a:avLst/>
          </a:prstGeom>
          <a:noFill/>
          <a:ln w="9525" cap="flat" cmpd="sng">
            <a:solidFill>
              <a:schemeClr val="lt2"/>
            </a:solidFill>
            <a:prstDash val="solid"/>
            <a:round/>
            <a:headEnd type="none" w="med" len="med"/>
            <a:tailEnd type="triangle" w="med" len="med"/>
          </a:ln>
        </p:spPr>
      </p:cxnSp>
      <p:cxnSp>
        <p:nvCxnSpPr>
          <p:cNvPr id="368" name="Google Shape;368;p33"/>
          <p:cNvCxnSpPr/>
          <p:nvPr/>
        </p:nvCxnSpPr>
        <p:spPr>
          <a:xfrm rot="10800000">
            <a:off x="2360500" y="2940075"/>
            <a:ext cx="652200" cy="21000"/>
          </a:xfrm>
          <a:prstGeom prst="straightConnector1">
            <a:avLst/>
          </a:prstGeom>
          <a:noFill/>
          <a:ln w="9525" cap="flat" cmpd="sng">
            <a:solidFill>
              <a:schemeClr val="lt2"/>
            </a:solidFill>
            <a:prstDash val="solid"/>
            <a:round/>
            <a:headEnd type="none" w="med" len="med"/>
            <a:tailEnd type="triangle" w="med" len="med"/>
          </a:ln>
        </p:spPr>
      </p:cxnSp>
      <p:cxnSp>
        <p:nvCxnSpPr>
          <p:cNvPr id="369" name="Google Shape;369;p33"/>
          <p:cNvCxnSpPr/>
          <p:nvPr/>
        </p:nvCxnSpPr>
        <p:spPr>
          <a:xfrm rot="10800000">
            <a:off x="1986900" y="3360725"/>
            <a:ext cx="778500" cy="662700"/>
          </a:xfrm>
          <a:prstGeom prst="straightConnector1">
            <a:avLst/>
          </a:prstGeom>
          <a:noFill/>
          <a:ln w="9525" cap="flat" cmpd="sng">
            <a:solidFill>
              <a:schemeClr val="lt2"/>
            </a:solidFill>
            <a:prstDash val="solid"/>
            <a:round/>
            <a:headEnd type="none" w="med" len="med"/>
            <a:tailEnd type="triangle" w="med" len="med"/>
          </a:ln>
        </p:spPr>
      </p:cxnSp>
      <p:sp>
        <p:nvSpPr>
          <p:cNvPr id="370" name="Google Shape;370;p33"/>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34"/>
          <p:cNvGrpSpPr/>
          <p:nvPr/>
        </p:nvGrpSpPr>
        <p:grpSpPr>
          <a:xfrm>
            <a:off x="4495720" y="867966"/>
            <a:ext cx="4644881" cy="3565870"/>
            <a:chOff x="1248486" y="738825"/>
            <a:chExt cx="6646939" cy="3665950"/>
          </a:xfrm>
        </p:grpSpPr>
        <p:sp>
          <p:nvSpPr>
            <p:cNvPr id="376" name="Google Shape;376;p34"/>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8" name="Google Shape;378;p34"/>
          <p:cNvPicPr preferRelativeResize="0"/>
          <p:nvPr/>
        </p:nvPicPr>
        <p:blipFill rotWithShape="1">
          <a:blip r:embed="rId3">
            <a:alphaModFix/>
          </a:blip>
          <a:srcRect t="8290" r="16219" b="5076"/>
          <a:stretch/>
        </p:blipFill>
        <p:spPr>
          <a:xfrm>
            <a:off x="0" y="1242125"/>
            <a:ext cx="4572000" cy="2659276"/>
          </a:xfrm>
          <a:prstGeom prst="rect">
            <a:avLst/>
          </a:prstGeom>
          <a:noFill/>
          <a:ln>
            <a:noFill/>
          </a:ln>
        </p:spPr>
      </p:pic>
      <p:sp>
        <p:nvSpPr>
          <p:cNvPr id="379" name="Google Shape;379;p34"/>
          <p:cNvSpPr txBox="1">
            <a:spLocks noGrp="1"/>
          </p:cNvSpPr>
          <p:nvPr>
            <p:ph type="subTitle" idx="1"/>
          </p:nvPr>
        </p:nvSpPr>
        <p:spPr>
          <a:xfrm>
            <a:off x="4995300" y="2247325"/>
            <a:ext cx="3986400" cy="888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program checks first for the keywords, then proceeds to check the GPR and FPR format. The paths for GPR and FPR are interconnected given that they both can have the symbol ‘$’.</a:t>
            </a:r>
            <a:endParaRPr/>
          </a:p>
        </p:txBody>
      </p:sp>
      <p:sp>
        <p:nvSpPr>
          <p:cNvPr id="380" name="Google Shape;380;p34"/>
          <p:cNvSpPr txBox="1">
            <a:spLocks noGrp="1"/>
          </p:cNvSpPr>
          <p:nvPr>
            <p:ph type="title"/>
          </p:nvPr>
        </p:nvSpPr>
        <p:spPr>
          <a:xfrm>
            <a:off x="5232875" y="1726075"/>
            <a:ext cx="34668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DFA implementation</a:t>
            </a:r>
            <a:endParaRPr/>
          </a:p>
        </p:txBody>
      </p:sp>
      <p:pic>
        <p:nvPicPr>
          <p:cNvPr id="381" name="Google Shape;381;p34"/>
          <p:cNvPicPr preferRelativeResize="0"/>
          <p:nvPr/>
        </p:nvPicPr>
        <p:blipFill>
          <a:blip r:embed="rId4">
            <a:alphaModFix/>
          </a:blip>
          <a:stretch>
            <a:fillRect/>
          </a:stretch>
        </p:blipFill>
        <p:spPr>
          <a:xfrm>
            <a:off x="0" y="867975"/>
            <a:ext cx="4784925" cy="3565850"/>
          </a:xfrm>
          <a:prstGeom prst="rect">
            <a:avLst/>
          </a:prstGeom>
          <a:noFill/>
          <a:ln>
            <a:noFill/>
          </a:ln>
        </p:spPr>
      </p:pic>
      <p:sp>
        <p:nvSpPr>
          <p:cNvPr id="382" name="Google Shape;382;p34"/>
          <p:cNvSpPr txBox="1">
            <a:spLocks noGrp="1"/>
          </p:cNvSpPr>
          <p:nvPr>
            <p:ph type="subTitle" idx="1"/>
          </p:nvPr>
        </p:nvSpPr>
        <p:spPr>
          <a:xfrm>
            <a:off x="3776100" y="3923725"/>
            <a:ext cx="1108200" cy="43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434343"/>
                </a:solidFill>
              </a:rPr>
              <a:t>L = [0-9]</a:t>
            </a: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Unrecognizable Tokens</a:t>
            </a:r>
            <a:endParaRPr/>
          </a:p>
        </p:txBody>
      </p:sp>
      <p:sp>
        <p:nvSpPr>
          <p:cNvPr id="388" name="Google Shape;388;p35"/>
          <p:cNvSpPr txBox="1">
            <a:spLocks noGrp="1"/>
          </p:cNvSpPr>
          <p:nvPr>
            <p:ph type="body" idx="1"/>
          </p:nvPr>
        </p:nvSpPr>
        <p:spPr>
          <a:xfrm>
            <a:off x="1258800" y="1119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program first checks whether a word fits the description of a KEYWORD, GPR, or FPR. If it is neither of the 3, it then automatically assumes this as an ERROR.</a:t>
            </a:r>
            <a:endParaRPr/>
          </a:p>
        </p:txBody>
      </p:sp>
      <p:pic>
        <p:nvPicPr>
          <p:cNvPr id="389" name="Google Shape;389;p35"/>
          <p:cNvPicPr preferRelativeResize="0"/>
          <p:nvPr/>
        </p:nvPicPr>
        <p:blipFill>
          <a:blip r:embed="rId3">
            <a:alphaModFix/>
          </a:blip>
          <a:stretch>
            <a:fillRect/>
          </a:stretch>
        </p:blipFill>
        <p:spPr>
          <a:xfrm>
            <a:off x="1350888" y="2152213"/>
            <a:ext cx="6486525" cy="1419225"/>
          </a:xfrm>
          <a:prstGeom prst="rect">
            <a:avLst/>
          </a:prstGeom>
          <a:noFill/>
          <a:ln>
            <a:noFill/>
          </a:ln>
        </p:spPr>
      </p:pic>
      <p:sp>
        <p:nvSpPr>
          <p:cNvPr id="390" name="Google Shape;390;p35"/>
          <p:cNvSpPr txBox="1">
            <a:spLocks noGrp="1"/>
          </p:cNvSpPr>
          <p:nvPr>
            <p:ph type="body" idx="1"/>
          </p:nvPr>
        </p:nvSpPr>
        <p:spPr>
          <a:xfrm>
            <a:off x="1258800" y="3786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Given the maximal munch algorithm, if the state returned is not one of the final states, then it was not able to proceed to the next state and got stuck in a non-final state. If the input is not part of the alphabet, it goes to a Qdead state.</a:t>
            </a:r>
            <a:endParaRPr/>
          </a:p>
        </p:txBody>
      </p:sp>
    </p:spTree>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508</Words>
  <Application>Microsoft Office PowerPoint</Application>
  <PresentationFormat>On-screen Show (16:9)</PresentationFormat>
  <Paragraphs>31</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Abel</vt:lpstr>
      <vt:lpstr>Arial</vt:lpstr>
      <vt:lpstr>Roboto Condensed Light</vt:lpstr>
      <vt:lpstr>Montserrat</vt:lpstr>
      <vt:lpstr>Livvic</vt:lpstr>
      <vt:lpstr>Rubik Light</vt:lpstr>
      <vt:lpstr>Custal Project Proposal by Slidesgo</vt:lpstr>
      <vt:lpstr>Ang, Jerald Edric D.     S12</vt:lpstr>
      <vt:lpstr>Reading the text input</vt:lpstr>
      <vt:lpstr>code snippets: Token class</vt:lpstr>
      <vt:lpstr>code snippets: Token class</vt:lpstr>
      <vt:lpstr>implementation of maximal munch algorithm</vt:lpstr>
      <vt:lpstr>code snippets: maximal munch algorithm</vt:lpstr>
      <vt:lpstr>code snippets: maximal munch algorithm</vt:lpstr>
      <vt:lpstr>DFA implementation</vt:lpstr>
      <vt:lpstr>Unrecognizable Tokens</vt:lpstr>
      <vt:lpstr>code snippet: unrecognizable tokens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 Jerald Edric D.     S12</dc:title>
  <dc:creator>Jerald Edric</dc:creator>
  <cp:lastModifiedBy> </cp:lastModifiedBy>
  <cp:revision>3</cp:revision>
  <dcterms:modified xsi:type="dcterms:W3CDTF">2020-12-02T08:45:22Z</dcterms:modified>
</cp:coreProperties>
</file>